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67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2" r:id="rId48"/>
    <p:sldId id="304" r:id="rId49"/>
    <p:sldId id="305" r:id="rId50"/>
    <p:sldId id="307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DEDAC-1E02-4DDC-9314-2B5BFC607C88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FEA9E-BC1E-42BA-BEE5-9127CB78D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19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81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dirty="0"/>
              <a:t>Получилось как-то не очень =(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dirty="0"/>
              <a:t>Перевод «теневые прыщи» =) Так что лучше оставим английское название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43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Bias </a:t>
            </a:r>
            <a:r>
              <a:rPr lang="ru-RU" dirty="0"/>
              <a:t>это один из множества костылей для борьбы с множеством артефактов техники </a:t>
            </a:r>
            <a:r>
              <a:rPr lang="en-US" dirty="0"/>
              <a:t>shadow map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92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dirty="0"/>
              <a:t>Уже лучше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43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95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46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dirty="0"/>
              <a:t>Еще один костыль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3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dirty="0"/>
              <a:t>Получилось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79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21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5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Сказать, что мы будем говорить только про параллельные источники света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93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Голубым подсвечено то, что не влезло в теневую карту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6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Голубым подсвечено то, что не влезло в теневую карту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73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почему бы не масштабировать?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25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23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проблема с производительностью </a:t>
            </a:r>
            <a:r>
              <a:rPr lang="ru-RU" dirty="0" err="1"/>
              <a:t>кеша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39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327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077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Формально, нужно посчитать пересечение плоскостей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22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77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7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dirty="0"/>
              <a:t>Как у камеры. Только теперь все время про </a:t>
            </a:r>
            <a:r>
              <a:rPr lang="en-US" dirty="0"/>
              <a:t>light </a:t>
            </a:r>
            <a:r>
              <a:rPr lang="ru-RU" dirty="0"/>
              <a:t>говорим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01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84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72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Удобно, когда 4 сплита – можно расстояния передавать через </a:t>
            </a:r>
            <a:r>
              <a:rPr lang="en-US" dirty="0"/>
              <a:t>float4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70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11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1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59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1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63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Тоже можно вынести за скобки и заранее посчитать на </a:t>
            </a:r>
            <a:r>
              <a:rPr lang="en-US" dirty="0"/>
              <a:t>CPU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332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16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про </a:t>
            </a:r>
            <a:r>
              <a:rPr lang="en-US" dirty="0"/>
              <a:t>directional</a:t>
            </a:r>
            <a:r>
              <a:rPr lang="ru-RU" dirty="0"/>
              <a:t>, пояснить, что для </a:t>
            </a:r>
            <a:r>
              <a:rPr lang="en-US" dirty="0"/>
              <a:t>spot </a:t>
            </a:r>
            <a:r>
              <a:rPr lang="ru-RU" dirty="0"/>
              <a:t>матрица будет другая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751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0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50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62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91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dirty="0"/>
              <a:t>Обратить внимание на возвращаемый тип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71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dirty="0"/>
              <a:t>Лучше заранее умножить на </a:t>
            </a:r>
            <a:r>
              <a:rPr lang="en-US" dirty="0" err="1"/>
              <a:t>Muv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CPU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6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FEA9E-BC1E-42BA-BEE5-9127CB78DC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24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irect3d11/d3d10-graphics-programming-guide-output-merger-stage-depth-bia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gpugems/gpugems3/part-ii-light-and-shadows/chapter-10-parallel-split-shadow-maps-programmable-gp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d/fb8DWj7sjKu1Uw?w=1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xtecharts/common-techniques-to-improve-shadow-depth-map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ru-ru/windows/uwp/gaming/implementing-depth-buffers-for-shadow-mapping" TargetMode="External"/><Relationship Id="rId4" Type="http://schemas.openxmlformats.org/officeDocument/2006/relationships/hyperlink" Target="https://developer.nvidia.com/gpugems/gpugems3/part-ii-light-and-shadows/chapter-10-parallel-split-shadow-maps-programmable-gpu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8. </a:t>
            </a:r>
            <a:r>
              <a:rPr lang="ru-RU" sz="4800" dirty="0">
                <a:ea typeface="+mj-lt"/>
                <a:cs typeface="+mj-lt"/>
              </a:rPr>
              <a:t>Тени (простые, </a:t>
            </a:r>
            <a:r>
              <a:rPr lang="en-US" sz="4800" dirty="0">
                <a:ea typeface="+mj-lt"/>
                <a:cs typeface="+mj-lt"/>
              </a:rPr>
              <a:t>PSSM</a:t>
            </a:r>
            <a:r>
              <a:rPr lang="ru-RU" sz="4800" dirty="0">
                <a:ea typeface="+mj-lt"/>
                <a:cs typeface="+mj-lt"/>
              </a:rPr>
              <a:t>, </a:t>
            </a:r>
            <a:r>
              <a:rPr lang="en-US" sz="4800" dirty="0">
                <a:ea typeface="+mj-lt"/>
                <a:cs typeface="+mj-lt"/>
              </a:rPr>
              <a:t>CSM</a:t>
            </a:r>
            <a:r>
              <a:rPr lang="ru-RU" sz="4800" dirty="0">
                <a:ea typeface="+mj-lt"/>
                <a:cs typeface="+mj-lt"/>
              </a:rPr>
              <a:t>)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r>
              <a:rPr lang="ru-RU" dirty="0">
                <a:ea typeface="+mj-lt"/>
                <a:cs typeface="+mj-lt"/>
              </a:rPr>
              <a:t>, схема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Будем подробно рассматривать именно </a:t>
            </a:r>
            <a:r>
              <a:rPr lang="en-US" sz="2000" dirty="0">
                <a:cs typeface="Calibri"/>
              </a:rPr>
              <a:t>directional light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Остальные – простая модификация проекции и/или типа теневой карты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B8748B-250C-4116-B399-C9D14B732E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70" y="3058889"/>
            <a:ext cx="5218187" cy="31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62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r>
              <a:rPr lang="ru-RU" dirty="0">
                <a:ea typeface="+mj-lt"/>
                <a:cs typeface="+mj-lt"/>
              </a:rPr>
              <a:t>, пространство источника света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ru-RU" sz="2000" dirty="0">
                    <a:cs typeface="Calibri"/>
                  </a:rPr>
                  <a:t>Обычно у источника света есть только направление</a:t>
                </a:r>
              </a:p>
              <a:p>
                <a:r>
                  <a:rPr lang="ru-RU" sz="2000" dirty="0">
                    <a:cs typeface="Calibri"/>
                  </a:rPr>
                  <a:t>Направление – вектор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</m:oMath>
                </a14:m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Надо подобрать другие два</a:t>
                </a:r>
              </a:p>
              <a:p>
                <a:r>
                  <a:rPr lang="ru-RU" sz="2000" dirty="0">
                    <a:cs typeface="Calibri"/>
                  </a:rPr>
                  <a:t>Уже делали, при интеграции по полусфере в шейдере</a:t>
                </a:r>
              </a:p>
              <a:p>
                <a:r>
                  <a:rPr lang="ru-RU" sz="2000" dirty="0">
                    <a:cs typeface="Calibri"/>
                  </a:rPr>
                  <a:t>Удобно выбрать так, чтобы верх сцены был примерно верхом и для источника света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1,0,0</m:t>
                        </m:r>
                      </m:e>
                    </m:d>
                  </m:oMath>
                </a14:m>
                <a:r>
                  <a:rPr lang="ru-RU" sz="2000" dirty="0">
                    <a:cs typeface="Calibri"/>
                  </a:rPr>
                  <a:t>, если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колинеарны, то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,0,</m:t>
                        </m:r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e>
                    </m:d>
                  </m:oMath>
                </a14:m>
                <a:endParaRPr lang="ru-RU" sz="2000" dirty="0">
                  <a:cs typeface="Calibri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Из этих векторов собираем матрицу перехода в систему координат источника света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𝑙𝑖𝑔h𝑡𝑉𝑖𝑒𝑤</m:t>
                        </m:r>
                      </m:sub>
                    </m:sSub>
                  </m:oMath>
                </a14:m>
                <a:endParaRPr lang="en-US" sz="2000" dirty="0">
                  <a:cs typeface="Calibri"/>
                </a:endParaRPr>
              </a:p>
              <a:p>
                <a:pPr marL="0" indent="0">
                  <a:buNone/>
                </a:pPr>
                <a:endParaRPr lang="en-US" sz="2000" dirty="0">
                  <a:cs typeface="Calibri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01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r>
              <a:rPr lang="ru-RU" dirty="0">
                <a:ea typeface="+mj-lt"/>
                <a:cs typeface="+mj-lt"/>
              </a:rPr>
              <a:t>, матрица проекции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Положение – точка, куда будет смотреть основная камера, например</a:t>
                </a:r>
              </a:p>
              <a:p>
                <a:r>
                  <a:rPr lang="ru-RU" sz="2000" dirty="0">
                    <a:cs typeface="Calibri"/>
                  </a:rPr>
                  <a:t>Выставим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near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far</a:t>
                </a:r>
                <a:r>
                  <a:rPr lang="en-US" sz="2000" dirty="0">
                    <a:cs typeface="Calibri"/>
                  </a:rPr>
                  <a:t>,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width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 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height</a:t>
                </a:r>
                <a:r>
                  <a:rPr lang="ru-RU" sz="2000" dirty="0">
                    <a:cs typeface="Calibri"/>
                  </a:rPr>
                  <a:t> 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так, чтобы вся модель поместилась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𝑙𝑖𝑔h𝑡𝑃𝑟𝑜𝑗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𝑤𝑖𝑑𝑡h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h𝑒𝑖𝑔h𝑡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𝑓𝑎𝑟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 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𝑛𝑒𝑎𝑟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𝑛𝑒𝑎𝑟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𝑓𝑎𝑟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 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𝑛𝑒𝑎𝑟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25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r>
              <a:rPr lang="ru-RU" dirty="0">
                <a:ea typeface="+mj-lt"/>
                <a:cs typeface="+mj-lt"/>
              </a:rPr>
              <a:t>, построение теневой карты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Создаем текстуру формата глубины, например, </a:t>
                </a:r>
                <a:r>
                  <a:rPr lang="en-US" sz="1800" i="1" dirty="0">
                    <a:solidFill>
                      <a:srgbClr val="2F4F4F"/>
                    </a:solidFill>
                    <a:latin typeface="Consolas" panose="020B0609020204030204" pitchFamily="49" charset="0"/>
                  </a:rPr>
                  <a:t>DXGI_FORMAT_D24_UNORM_S8_UINT</a:t>
                </a:r>
                <a:endParaRPr lang="ru-RU" sz="1800" i="1" dirty="0">
                  <a:solidFill>
                    <a:srgbClr val="2F4F4F"/>
                  </a:solidFill>
                  <a:latin typeface="Consolas" panose="020B0609020204030204" pitchFamily="49" charset="0"/>
                </a:endParaRPr>
              </a:p>
              <a:p>
                <a:r>
                  <a:rPr lang="ru-RU" sz="2000" dirty="0">
                    <a:cs typeface="Calibri"/>
                  </a:rPr>
                  <a:t>С флагом разрешающим ее использование в качестве буфера глубины </a:t>
                </a:r>
                <a:r>
                  <a:rPr lang="en-US" sz="2000" i="1" dirty="0">
                    <a:solidFill>
                      <a:srgbClr val="2F4F4F"/>
                    </a:solidFill>
                    <a:latin typeface="Consolas" panose="020B0609020204030204" pitchFamily="49" charset="0"/>
                    <a:cs typeface="Calibri"/>
                  </a:rPr>
                  <a:t>D3D11_BIND_DEPTH_STENCIL</a:t>
                </a:r>
                <a:endParaRPr lang="ru-RU" sz="2000" i="1" dirty="0">
                  <a:solidFill>
                    <a:srgbClr val="2F4F4F"/>
                  </a:solidFill>
                  <a:latin typeface="Consolas" panose="020B0609020204030204" pitchFamily="49" charset="0"/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Создаем </a:t>
                </a:r>
                <a:r>
                  <a:rPr lang="en-US" sz="2000" dirty="0">
                    <a:cs typeface="Calibri"/>
                  </a:rPr>
                  <a:t>depth stencil view</a:t>
                </a:r>
              </a:p>
              <a:p>
                <a:r>
                  <a:rPr lang="ru-RU" sz="2000" dirty="0">
                    <a:cs typeface="Calibri"/>
                  </a:rPr>
                  <a:t>Задав эту текстуру в качестве буфера глубины, </a:t>
                </a:r>
                <a:r>
                  <a:rPr lang="ru-RU" sz="2000" dirty="0" err="1">
                    <a:cs typeface="Calibri"/>
                  </a:rPr>
                  <a:t>отрисовываем</a:t>
                </a:r>
                <a:r>
                  <a:rPr lang="ru-RU" sz="2000" dirty="0">
                    <a:cs typeface="Calibri"/>
                  </a:rPr>
                  <a:t> сцену с матрицей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𝑙𝑖𝑔h𝑡𝑉𝑃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𝑙𝑖𝑔h𝑡𝑉𝑖𝑒𝑤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𝑙𝑖𝑔h𝑡𝑃𝑟𝑜𝑗</m:t>
                        </m:r>
                      </m:sub>
                    </m:sSub>
                  </m:oMath>
                </a14:m>
                <a:endParaRPr lang="en-US" sz="2000" dirty="0">
                  <a:cs typeface="Calibri"/>
                </a:endParaRPr>
              </a:p>
              <a:p>
                <a:r>
                  <a:rPr lang="ru-RU" sz="2000" b="1" dirty="0">
                    <a:cs typeface="Calibri"/>
                  </a:rPr>
                  <a:t>Трюк:</a:t>
                </a:r>
                <a:r>
                  <a:rPr lang="ru-RU" sz="2000" dirty="0">
                    <a:cs typeface="Calibri"/>
                  </a:rPr>
                  <a:t> если геометрия не использует </a:t>
                </a:r>
                <a:r>
                  <a:rPr lang="en-US" sz="2000" dirty="0" err="1">
                    <a:cs typeface="Calibri"/>
                  </a:rPr>
                  <a:t>alphaCutoff</a:t>
                </a:r>
                <a:r>
                  <a:rPr lang="ru-RU" sz="2000" dirty="0">
                    <a:cs typeface="Calibri"/>
                  </a:rPr>
                  <a:t>, можно (и нужно =)) выводить ее без пиксельного шейдера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1508" r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9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r>
              <a:rPr lang="ru-RU" dirty="0">
                <a:ea typeface="+mj-lt"/>
                <a:cs typeface="+mj-lt"/>
              </a:rPr>
              <a:t>, построение теневой карты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Если использует, то вот такой хитрый пиксельный шейдер: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color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alphaCutoff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discard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8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r>
              <a:rPr lang="ru-RU" dirty="0">
                <a:ea typeface="+mj-lt"/>
                <a:cs typeface="+mj-lt"/>
              </a:rPr>
              <a:t>, теневая карта (</a:t>
            </a:r>
            <a:r>
              <a:rPr lang="en-US" dirty="0">
                <a:ea typeface="+mj-lt"/>
                <a:cs typeface="+mj-lt"/>
              </a:rPr>
              <a:t>shadow map</a:t>
            </a:r>
            <a:r>
              <a:rPr lang="ru-RU" dirty="0">
                <a:ea typeface="+mj-lt"/>
                <a:cs typeface="+mj-lt"/>
              </a:rPr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Должно получиться как-то так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03BF46-0036-4736-8E12-7FEB77CAB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86" y="2561187"/>
            <a:ext cx="3577427" cy="357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04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r>
              <a:rPr lang="ru-RU" dirty="0">
                <a:ea typeface="+mj-lt"/>
                <a:cs typeface="+mj-lt"/>
              </a:rPr>
              <a:t>, применение теневой карты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Подключим текстуру с теневой картой как </a:t>
                </a:r>
                <a:r>
                  <a:rPr lang="en-US" sz="2000" dirty="0">
                    <a:cs typeface="Calibri"/>
                  </a:rPr>
                  <a:t>shader resource view</a:t>
                </a:r>
              </a:p>
              <a:p>
                <a:r>
                  <a:rPr lang="ru-RU" sz="2000" dirty="0">
                    <a:cs typeface="Calibri"/>
                  </a:rPr>
                  <a:t>Через константный буфер передадим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𝑙𝑖𝑔h𝑡𝑉𝑃</m:t>
                        </m:r>
                      </m:sub>
                    </m:sSub>
                  </m:oMath>
                </a14:m>
                <a:endParaRPr lang="en-US" sz="2000" dirty="0">
                  <a:cs typeface="Calibri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𝑖𝑔h𝑡𝑃𝑟𝑜𝑗𝑃𝑜𝑠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𝑓𝑙𝑜𝑎𝑡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4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𝑤𝑜𝑟𝑙𝑃𝑜𝑠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,1.0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𝑙𝑖𝑔h𝑡𝑉𝑃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𝑢𝑣</m:t>
                        </m:r>
                      </m:sub>
                    </m:sSub>
                  </m:oMath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Та же матрица, что использовалась для отрисовки самой теневой карты, но нужно не забыть перевести координаты 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𝑁𝐷𝐶</m:t>
                    </m:r>
                  </m:oMath>
                </a14:m>
                <a:r>
                  <a:rPr lang="en-US" sz="2000" dirty="0">
                    <a:cs typeface="Calibri"/>
                  </a:rPr>
                  <a:t> [(-1,-1),(1,1)] </a:t>
                </a:r>
                <a:r>
                  <a:rPr lang="ru-RU" sz="2000" dirty="0">
                    <a:cs typeface="Calibri"/>
                  </a:rPr>
                  <a:t>в нормализованные текстурные координаты </a:t>
                </a:r>
                <a:r>
                  <a:rPr lang="en-US" sz="2000" dirty="0">
                    <a:cs typeface="Calibri"/>
                  </a:rPr>
                  <a:t>[(0,1),(1,0)]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𝑢𝑣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mPr>
                      <m:m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0.5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−0.5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0.5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0.5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e>
                      </m:mr>
                    </m:m>
                  </m:oMath>
                </a14:m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1508" r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3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r>
              <a:rPr lang="ru-RU" dirty="0">
                <a:ea typeface="+mj-lt"/>
                <a:cs typeface="+mj-lt"/>
              </a:rPr>
              <a:t>, применение теневой карты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𝑠h𝑎𝑑𝑜𝑤𝐷𝑒𝑝𝑡h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𝑆h𝑎𝑑𝑜𝑤𝑀𝑎𝑝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𝑆𝑎𝑚𝑝𝑙𝑒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𝑆h𝑎𝑑𝑜𝑤𝑀𝑎𝑝𝑆𝑎𝑚𝑝𝑙𝑒𝑟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𝑓𝑙𝑜𝑎𝑡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2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𝑙𝑖𝑔h𝑡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𝑃𝑟𝑜𝑗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𝑃𝑜𝑠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𝑥𝑦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𝑠h𝑎𝑑𝑜𝑤𝐷𝑒𝑝𝑡h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меньше, чем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𝑙𝑖𝑔h𝑡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𝑃𝑟𝑜𝑗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𝑃𝑜𝑠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</m:oMath>
                </a14:m>
                <a:r>
                  <a:rPr lang="ru-RU" sz="2000" dirty="0">
                    <a:cs typeface="Calibri"/>
                  </a:rPr>
                  <a:t>, то текущий пиксель дальше от источника света, чем ближайший к нему, то есть, наш пиксель в тени – умножаем энергетическую яркость источника света для него на 0, иначе – на свету, умножаем на 1</a:t>
                </a:r>
              </a:p>
              <a:p>
                <a:r>
                  <a:rPr lang="ru-RU" sz="2000" b="1" dirty="0">
                    <a:cs typeface="Calibri"/>
                  </a:rPr>
                  <a:t>Замечание</a:t>
                </a:r>
                <a:r>
                  <a:rPr lang="ru-RU" sz="2000" dirty="0">
                    <a:cs typeface="Calibri"/>
                  </a:rPr>
                  <a:t>: для </a:t>
                </a:r>
                <a:r>
                  <a:rPr lang="en-US" sz="2000" dirty="0">
                    <a:cs typeface="Calibri"/>
                  </a:rPr>
                  <a:t>point </a:t>
                </a:r>
                <a:r>
                  <a:rPr lang="ru-RU" sz="2000" dirty="0">
                    <a:cs typeface="Calibri"/>
                  </a:rPr>
                  <a:t>и </a:t>
                </a:r>
                <a:r>
                  <a:rPr lang="en-US" sz="2000" dirty="0">
                    <a:cs typeface="Calibri"/>
                  </a:rPr>
                  <a:t>spot </a:t>
                </a:r>
                <a:r>
                  <a:rPr lang="ru-RU" sz="2000" dirty="0">
                    <a:cs typeface="Calibri"/>
                  </a:rPr>
                  <a:t>источников света, нужно сначала поделить </a:t>
                </a:r>
                <a:r>
                  <a:rPr lang="en-US" sz="20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lightProjPos.xyz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</a:t>
                </a:r>
                <a:r>
                  <a:rPr lang="ru-RU" sz="2000" dirty="0">
                    <a:ea typeface="Cambria Math" panose="02040503050406030204" pitchFamily="18" charset="0"/>
                    <a:cs typeface="Calibri"/>
                  </a:rPr>
                  <a:t>на</a:t>
                </a:r>
                <a:r>
                  <a:rPr lang="ru-RU" sz="20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</a:t>
                </a:r>
                <a:r>
                  <a:rPr lang="en-US" sz="20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lightProjPos.w</a:t>
                </a:r>
                <a:r>
                  <a:rPr lang="ru-RU" sz="2000" dirty="0">
                    <a:cs typeface="Calibri"/>
                  </a:rPr>
                  <a:t>, чтобы учесть перспективное искажение</a:t>
                </a:r>
                <a:endParaRPr lang="en-US" sz="2000" dirty="0">
                  <a:cs typeface="Calibri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1207" r="-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97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r>
              <a:rPr lang="ru-RU" dirty="0">
                <a:ea typeface="+mj-lt"/>
                <a:cs typeface="+mj-lt"/>
              </a:rPr>
              <a:t>, применяем теневую карту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3E91D6-9A67-42FE-9B04-6CE23F68A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447" y="1920240"/>
            <a:ext cx="6791032" cy="40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60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Shadow Acne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0609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Поскольку теневая карта имеет другую частоту дискретизации (более крупные пиксели) и они повернуты относительно пикселей на основном рендере, возникают артефакты, когда поверхность «отбрасывает» тень сама на себя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36A835-3C7F-42D6-AE4C-36B775A81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01" y="3504262"/>
            <a:ext cx="5715798" cy="179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E31376-D393-4280-B65A-C19D698FB429}"/>
              </a:ext>
            </a:extLst>
          </p:cNvPr>
          <p:cNvSpPr txBox="1"/>
          <p:nvPr/>
        </p:nvSpPr>
        <p:spPr>
          <a:xfrm>
            <a:off x="882050" y="6034216"/>
            <a:ext cx="459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learnopengl.com</a:t>
            </a:r>
          </a:p>
        </p:txBody>
      </p:sp>
    </p:spTree>
    <p:extLst>
      <p:ext uri="{BB962C8B-B14F-4D97-AF65-F5344CB8AC3E}">
        <p14:creationId xmlns:p14="http://schemas.microsoft.com/office/powerpoint/2010/main" val="251526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Суть проблемы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Точка на поверхности геометрии, представленная пикселем на экране находится в тени от данного источника света == отрезок, соединяющий эту точку и источник света имеет пересечение с какой-либо другой точкой на поверхности геометрии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068A1A-78C6-49C5-BC12-47086A444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6978" y="3881156"/>
            <a:ext cx="4238044" cy="2021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EE4B5A-B39D-4846-A0DB-554E6FA18559}"/>
              </a:ext>
            </a:extLst>
          </p:cNvPr>
          <p:cNvSpPr txBox="1"/>
          <p:nvPr/>
        </p:nvSpPr>
        <p:spPr>
          <a:xfrm>
            <a:off x="882050" y="6034216"/>
            <a:ext cx="459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learnopengl.com</a:t>
            </a:r>
          </a:p>
        </p:txBody>
      </p:sp>
    </p:spTree>
    <p:extLst>
      <p:ext uri="{BB962C8B-B14F-4D97-AF65-F5344CB8AC3E}">
        <p14:creationId xmlns:p14="http://schemas.microsoft.com/office/powerpoint/2010/main" val="5520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Shadow Acne</a:t>
            </a:r>
            <a:r>
              <a:rPr lang="ru-RU" dirty="0"/>
              <a:t>, применяем смещение (</a:t>
            </a:r>
            <a:r>
              <a:rPr lang="en-US" dirty="0"/>
              <a:t>bias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1"/>
            <a:ext cx="9367204" cy="12906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При построении теневой карты, немного сместим тень от источника света при помощи </a:t>
            </a:r>
            <a:r>
              <a:rPr lang="en-US" sz="2000" dirty="0">
                <a:cs typeface="Calibri"/>
              </a:rPr>
              <a:t>D3D11_RASTERIZER_DESC::</a:t>
            </a:r>
            <a:r>
              <a:rPr lang="en-US" sz="2000" dirty="0" err="1">
                <a:cs typeface="Calibri"/>
              </a:rPr>
              <a:t>DepthBias</a:t>
            </a:r>
            <a:r>
              <a:rPr lang="ru-RU" sz="2000" dirty="0">
                <a:cs typeface="Calibri"/>
              </a:rPr>
              <a:t>. Измеряется в минимально представимых значениях буфера глубины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36A835-3C7F-42D6-AE4C-36B775A81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0692" y="3504262"/>
            <a:ext cx="5510616" cy="179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E31376-D393-4280-B65A-C19D698FB429}"/>
              </a:ext>
            </a:extLst>
          </p:cNvPr>
          <p:cNvSpPr txBox="1"/>
          <p:nvPr/>
        </p:nvSpPr>
        <p:spPr>
          <a:xfrm>
            <a:off x="882050" y="6034216"/>
            <a:ext cx="459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learnopengl.com</a:t>
            </a:r>
          </a:p>
        </p:txBody>
      </p:sp>
    </p:spTree>
    <p:extLst>
      <p:ext uri="{BB962C8B-B14F-4D97-AF65-F5344CB8AC3E}">
        <p14:creationId xmlns:p14="http://schemas.microsoft.com/office/powerpoint/2010/main" val="371536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r>
              <a:rPr lang="ru-RU" dirty="0">
                <a:ea typeface="+mj-lt"/>
                <a:cs typeface="+mj-lt"/>
              </a:rPr>
              <a:t>, применяем теневую карту</a:t>
            </a:r>
            <a:r>
              <a:rPr lang="en-US" dirty="0">
                <a:ea typeface="+mj-lt"/>
                <a:cs typeface="+mj-lt"/>
              </a:rPr>
              <a:t> + bias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3E91D6-9A67-42FE-9B04-6CE23F68A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447" y="1920240"/>
            <a:ext cx="6791032" cy="40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Shadow Acne</a:t>
            </a:r>
            <a:r>
              <a:rPr lang="ru-RU" dirty="0"/>
              <a:t>, параллельные свету поверхности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6796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Чем ближе поверхность к положению «параллельно лучу света», тем больше нужен </a:t>
            </a:r>
            <a:r>
              <a:rPr lang="en-US" sz="2000" dirty="0">
                <a:cs typeface="Calibri"/>
              </a:rPr>
              <a:t>bias</a:t>
            </a:r>
            <a:r>
              <a:rPr lang="ru-RU" sz="2000" dirty="0">
                <a:cs typeface="Calibri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36A835-3C7F-42D6-AE4C-36B775A81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7827" y="2791648"/>
            <a:ext cx="1456345" cy="28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10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Shadow Acne</a:t>
            </a:r>
            <a:r>
              <a:rPr lang="ru-RU" dirty="0"/>
              <a:t>, </a:t>
            </a:r>
            <a:r>
              <a:rPr lang="en-US" dirty="0"/>
              <a:t>peter panning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6796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Если </a:t>
            </a:r>
            <a:r>
              <a:rPr lang="en-US" sz="2000" dirty="0">
                <a:cs typeface="Calibri"/>
              </a:rPr>
              <a:t>bias </a:t>
            </a:r>
            <a:r>
              <a:rPr lang="ru-RU" sz="2000" dirty="0">
                <a:cs typeface="Calibri"/>
              </a:rPr>
              <a:t>слишком большой, то тень «отлетает» от объекта, что тоже артефакт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118B13-DDF8-48B0-81C4-F11F223E6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89" y="2740130"/>
            <a:ext cx="4763165" cy="29341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3236CE-296B-462F-9F4E-0E8FA7C74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01" y="2740129"/>
            <a:ext cx="4763165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0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Shadow Acne</a:t>
            </a:r>
            <a:r>
              <a:rPr lang="ru-RU" dirty="0"/>
              <a:t>, смещение по величине уклона (</a:t>
            </a:r>
            <a:r>
              <a:rPr lang="en-US" dirty="0"/>
              <a:t>slope scale bias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397317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Для решения подобных проблем можно использовать </a:t>
                </a:r>
                <a:r>
                  <a:rPr lang="en-US" sz="2000" dirty="0">
                    <a:cs typeface="Calibri"/>
                  </a:rPr>
                  <a:t>D3D11_RASTERIZER_DESC::</a:t>
                </a:r>
                <a:r>
                  <a:rPr lang="en-US" sz="2000" dirty="0" err="1">
                    <a:cs typeface="Calibri"/>
                  </a:rPr>
                  <a:t>SlopeScaleDepthBias</a:t>
                </a:r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Трудно показать на картинке, как работает. Общая идея – чем больше уклон поверхности к источнику света, тем большее значение прибавляется к глубине при отрисовке теневой карты</a:t>
                </a:r>
              </a:p>
              <a:p>
                <a:r>
                  <a:rPr lang="ru-RU" sz="2000" dirty="0">
                    <a:cs typeface="Calibri"/>
                  </a:rPr>
                  <a:t>Подробная формула есть здесь: </a:t>
                </a:r>
                <a:r>
                  <a:rPr lang="en-US" sz="2000" dirty="0">
                    <a:cs typeface="Calibri"/>
                    <a:hlinkClick r:id="rId3"/>
                  </a:rPr>
                  <a:t>Depth Bias</a:t>
                </a:r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В целом, обычно хватает значения </a:t>
                </a:r>
                <a:r>
                  <a:rPr lang="en-US" sz="2000" dirty="0">
                    <a:cs typeface="Calibri"/>
                  </a:rPr>
                  <a:t>bias </a:t>
                </a:r>
                <a:r>
                  <a:rPr lang="ru-RU" sz="2000" dirty="0">
                    <a:cs typeface="Calibri"/>
                  </a:rPr>
                  <a:t>от 1 до 32, и значения </a:t>
                </a:r>
                <a:r>
                  <a:rPr lang="en-US" sz="2000" dirty="0">
                    <a:cs typeface="Calibri"/>
                  </a:rPr>
                  <a:t>slope scale bias </a:t>
                </a:r>
                <a:r>
                  <a:rPr lang="ru-RU" sz="2000" dirty="0">
                    <a:cs typeface="Calibri"/>
                  </a:rPr>
                  <a:t>около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cs typeface="Calibri"/>
                      </a:rPr>
                      <m:t>2∗</m:t>
                    </m:r>
                    <m:rad>
                      <m:radPr>
                        <m:degHide m:val="on"/>
                        <m:ctrlPr>
                          <a:rPr lang="ru-RU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radPr>
                      <m:deg/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e>
                    </m:rad>
                  </m:oMath>
                </a14:m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3973176"/>
              </a:xfrm>
              <a:blipFill>
                <a:blip r:embed="rId4"/>
                <a:stretch>
                  <a:fillRect l="-586" t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3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r>
              <a:rPr lang="ru-RU" dirty="0">
                <a:ea typeface="+mj-lt"/>
                <a:cs typeface="+mj-lt"/>
              </a:rPr>
              <a:t>, применяем теневую карту</a:t>
            </a:r>
            <a:r>
              <a:rPr lang="en-US" dirty="0">
                <a:ea typeface="+mj-lt"/>
                <a:cs typeface="+mj-lt"/>
              </a:rPr>
              <a:t> + bias</a:t>
            </a:r>
            <a:r>
              <a:rPr lang="ru-RU" dirty="0">
                <a:ea typeface="+mj-lt"/>
                <a:cs typeface="+mj-lt"/>
              </a:rPr>
              <a:t> + </a:t>
            </a:r>
            <a:r>
              <a:rPr lang="en-US" dirty="0">
                <a:ea typeface="+mj-lt"/>
                <a:cs typeface="+mj-lt"/>
              </a:rPr>
              <a:t>slope scale bias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3E91D6-9A67-42FE-9B04-6CE23F68A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447" y="1920240"/>
            <a:ext cx="6791031" cy="40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71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Теневые карты, фильтрация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При чтении значения из текстуры шейдер считает взвешенное значение из нескольких пикселей</a:t>
            </a:r>
          </a:p>
          <a:p>
            <a:r>
              <a:rPr lang="ru-RU" sz="2000" dirty="0">
                <a:cs typeface="Calibri"/>
              </a:rPr>
              <a:t>Для теневых карт это бессмысленно – из-за бинарного сравнения (или ближе, или дальше) все равно будет резкий переход</a:t>
            </a:r>
          </a:p>
          <a:p>
            <a:r>
              <a:rPr lang="ru-RU" sz="2000" dirty="0">
                <a:cs typeface="Calibri"/>
              </a:rPr>
              <a:t>Приходится использовать </a:t>
            </a:r>
            <a:r>
              <a:rPr lang="en-US" sz="2000" dirty="0">
                <a:cs typeface="Calibri"/>
              </a:rPr>
              <a:t>point </a:t>
            </a:r>
            <a:r>
              <a:rPr lang="ru-RU" sz="2000" dirty="0">
                <a:cs typeface="Calibri"/>
              </a:rPr>
              <a:t>фильтр, который берет значение из ближайшей точки</a:t>
            </a:r>
          </a:p>
          <a:p>
            <a:r>
              <a:rPr lang="ru-RU" sz="2000" dirty="0">
                <a:cs typeface="Calibri"/>
              </a:rPr>
              <a:t>Но можно проверить затененность в этих двух точках и интерполировать ее</a:t>
            </a:r>
          </a:p>
          <a:p>
            <a:r>
              <a:rPr lang="ru-RU" sz="2000" dirty="0">
                <a:cs typeface="Calibri"/>
              </a:rPr>
              <a:t>Для этого существует </a:t>
            </a:r>
            <a:r>
              <a:rPr lang="en-US" sz="2000" dirty="0">
                <a:cs typeface="Calibri"/>
              </a:rPr>
              <a:t>PCF </a:t>
            </a:r>
            <a:r>
              <a:rPr lang="ru-RU" sz="2000" dirty="0">
                <a:cs typeface="Calibri"/>
              </a:rPr>
              <a:t>фильтр – </a:t>
            </a:r>
            <a:r>
              <a:rPr lang="en-US" sz="2000" b="1" dirty="0">
                <a:cs typeface="Calibri"/>
              </a:rPr>
              <a:t>percentage closure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8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Теневые карты, </a:t>
            </a:r>
            <a:r>
              <a:rPr lang="en-US" dirty="0"/>
              <a:t>PCF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𝑠h𝑎𝑑𝑜𝑤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𝑉𝑎𝑙𝑢𝑒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𝑆h𝑎𝑑𝑜𝑤𝑀𝑎𝑝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𝑆𝑎𝑚𝑝𝑙𝑒𝐶𝑚𝑝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Calibri"/>
                        </a:rPr>
                        <m:t>𝑆h𝑎𝑑𝑜𝑤𝑀𝑎𝑝𝑆𝑎𝑚𝑝𝑙𝑒𝑟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𝐶𝑚𝑝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Calibri"/>
                        </a:rPr>
                        <m:t>, 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Calibri"/>
                        </a:rPr>
                        <m:t>𝑓𝑙𝑜𝑎𝑡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𝑙𝑖𝑔h𝑡𝑃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𝑟𝑜𝑗𝑃𝑜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𝑥𝑦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𝑙𝑖𝑔h𝑡𝑃𝑟𝑜𝑗𝑃𝑜𝑠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Умножаем энергетическую яркость источника света на </a:t>
                </a:r>
                <a:r>
                  <a:rPr lang="en-US" sz="2000" i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shadowValue</a:t>
                </a:r>
                <a:endParaRPr lang="ru-RU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C6E094-ED8A-4B79-80EA-FEF5FEBBE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1" y="3263238"/>
            <a:ext cx="4896712" cy="290137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6619598-106F-4A5A-B518-E045860320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38" y="3263238"/>
            <a:ext cx="4896713" cy="29013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AFBD83-71B0-43AB-8545-7B23D9844BC3}"/>
              </a:ext>
            </a:extLst>
          </p:cNvPr>
          <p:cNvSpPr txBox="1"/>
          <p:nvPr/>
        </p:nvSpPr>
        <p:spPr>
          <a:xfrm>
            <a:off x="1523779" y="6217920"/>
            <a:ext cx="33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Без </a:t>
            </a:r>
            <a:r>
              <a:rPr lang="en-US" dirty="0"/>
              <a:t>PCF</a:t>
            </a:r>
            <a:r>
              <a:rPr lang="ru-RU" dirty="0"/>
              <a:t>, ближайший сосед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638939-7808-42DD-9C5D-900707865C98}"/>
              </a:ext>
            </a:extLst>
          </p:cNvPr>
          <p:cNvSpPr txBox="1"/>
          <p:nvPr/>
        </p:nvSpPr>
        <p:spPr>
          <a:xfrm>
            <a:off x="7322950" y="6202371"/>
            <a:ext cx="334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PCF</a:t>
            </a:r>
            <a:r>
              <a:rPr lang="ru-RU" dirty="0"/>
              <a:t>, линейная интерполяция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88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Проблема </a:t>
            </a:r>
            <a:r>
              <a:rPr lang="en-US" sz="2000" dirty="0">
                <a:cs typeface="Calibri"/>
              </a:rPr>
              <a:t>directional</a:t>
            </a:r>
            <a:r>
              <a:rPr lang="ru-RU" sz="200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light </a:t>
            </a:r>
            <a:r>
              <a:rPr lang="ru-RU" sz="2000" dirty="0">
                <a:cs typeface="Calibri"/>
              </a:rPr>
              <a:t>в том, что он освещает всё</a:t>
            </a:r>
          </a:p>
          <a:p>
            <a:r>
              <a:rPr lang="ru-RU" sz="2000" dirty="0">
                <a:cs typeface="Calibri"/>
              </a:rPr>
              <a:t>Если стратегия, смотрим на карту сверху, например, это не страшно, поскольку мы в любой момент видим только небольшую часть карты, ее и выводим в теневую карту</a:t>
            </a:r>
          </a:p>
          <a:p>
            <a:r>
              <a:rPr lang="ru-RU" sz="2000" dirty="0">
                <a:cs typeface="Calibri"/>
              </a:rPr>
              <a:t>Если вид от первого/третьего лица в помещении (</a:t>
            </a:r>
            <a:r>
              <a:rPr lang="en-US" sz="2000" dirty="0">
                <a:cs typeface="Calibri"/>
              </a:rPr>
              <a:t>indoor</a:t>
            </a:r>
            <a:r>
              <a:rPr lang="ru-RU" sz="2000" dirty="0">
                <a:cs typeface="Calibri"/>
              </a:rPr>
              <a:t>) – тоже не страшно, поскольку </a:t>
            </a:r>
            <a:r>
              <a:rPr lang="en-US" sz="2000" dirty="0">
                <a:cs typeface="Calibri"/>
              </a:rPr>
              <a:t>directional light</a:t>
            </a:r>
            <a:r>
              <a:rPr lang="ru-RU" sz="2000" dirty="0">
                <a:cs typeface="Calibri"/>
              </a:rPr>
              <a:t>, скорее всего нет, это, как правило, солнце, или что-то ему подобное</a:t>
            </a:r>
            <a:endParaRPr lang="en-US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Если вид от первого/третьего лица на улице (</a:t>
            </a:r>
            <a:r>
              <a:rPr lang="en-US" sz="2000" dirty="0">
                <a:cs typeface="Calibri"/>
              </a:rPr>
              <a:t>outdoor</a:t>
            </a:r>
            <a:r>
              <a:rPr lang="ru-RU" sz="2000" dirty="0">
                <a:cs typeface="Calibri"/>
              </a:rPr>
              <a:t>) – это проблема =(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59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670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Размер </a:t>
            </a:r>
            <a:r>
              <a:rPr lang="en-US" sz="2000" dirty="0">
                <a:cs typeface="Calibri"/>
              </a:rPr>
              <a:t>light view – </a:t>
            </a:r>
            <a:r>
              <a:rPr lang="ru-RU" sz="2000" dirty="0">
                <a:cs typeface="Calibri"/>
              </a:rPr>
              <a:t>10 на 10 метров, разрешение теневой карты 4096 на 4096 пикселей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607F6C-F4A5-4AE5-934D-3A1F7ED437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405" y="2847208"/>
            <a:ext cx="578718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Суть проблемы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cs typeface="Calibri"/>
                  </a:rPr>
                  <a:t>Сложность поиска пересечений для каждого луча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ru-RU" sz="2400" dirty="0">
                    <a:cs typeface="Calibri"/>
                  </a:rPr>
                  <a:t>, где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</m:oMath>
                </a14:m>
                <a:r>
                  <a:rPr lang="ru-RU" sz="2400" dirty="0">
                    <a:cs typeface="Calibri"/>
                  </a:rPr>
                  <a:t> – количество элементов геометрии</a:t>
                </a:r>
              </a:p>
              <a:p>
                <a:r>
                  <a:rPr lang="ru-RU" sz="2400" dirty="0">
                    <a:cs typeface="Calibri"/>
                  </a:rPr>
                  <a:t>Не забываем про интеграл из основного уравнения рендеринга</a:t>
                </a:r>
              </a:p>
              <a:p>
                <a:r>
                  <a:rPr lang="ru-RU" sz="2400" dirty="0">
                    <a:cs typeface="Calibri"/>
                  </a:rPr>
                  <a:t>В итоге очень большая вычислительная сложность, невозможно считать в реальном времени</a:t>
                </a:r>
              </a:p>
              <a:p>
                <a:r>
                  <a:rPr lang="ru-RU" sz="2400" dirty="0">
                    <a:cs typeface="Calibri"/>
                  </a:rPr>
                  <a:t>Приходится использовать какие-то трюки, обменивающие точность моделирования на производительность (</a:t>
                </a:r>
                <a:r>
                  <a:rPr lang="en-US" sz="2400" b="1" dirty="0">
                    <a:cs typeface="Calibri"/>
                  </a:rPr>
                  <a:t>trade-off</a:t>
                </a:r>
                <a:r>
                  <a:rPr lang="ru-RU" sz="2400" dirty="0">
                    <a:cs typeface="Calibri"/>
                  </a:rPr>
                  <a:t>)</a:t>
                </a:r>
                <a:endParaRPr lang="en-US" sz="24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2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18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670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Размер </a:t>
            </a:r>
            <a:r>
              <a:rPr lang="en-US" sz="2000" dirty="0">
                <a:cs typeface="Calibri"/>
              </a:rPr>
              <a:t>light view – </a:t>
            </a:r>
            <a:r>
              <a:rPr lang="ru-RU" sz="2000" dirty="0">
                <a:cs typeface="Calibri"/>
              </a:rPr>
              <a:t>50 на 50 метров, разрешение теневой карты 4096 на 4096 пикселей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607F6C-F4A5-4AE5-934D-3A1F7ED437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405" y="2847208"/>
            <a:ext cx="578718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07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670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Размер </a:t>
            </a:r>
            <a:r>
              <a:rPr lang="en-US" sz="2000" dirty="0">
                <a:cs typeface="Calibri"/>
              </a:rPr>
              <a:t>light view – </a:t>
            </a:r>
            <a:r>
              <a:rPr lang="ru-RU" sz="2000" dirty="0">
                <a:cs typeface="Calibri"/>
              </a:rPr>
              <a:t>50 на 50 метров, разрешение теневой карты 4096 на 4096 пикселей, персонаж вблизи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607F6C-F4A5-4AE5-934D-3A1F7ED437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406" y="2847208"/>
            <a:ext cx="5787187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3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670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Размер </a:t>
            </a:r>
            <a:r>
              <a:rPr lang="en-US" sz="2000" dirty="0">
                <a:cs typeface="Calibri"/>
              </a:rPr>
              <a:t>light view – </a:t>
            </a:r>
            <a:r>
              <a:rPr lang="ru-RU" sz="2000" dirty="0">
                <a:cs typeface="Calibri"/>
              </a:rPr>
              <a:t>50 на 50 метров, разрешение теневой карты 4096 на 4096 пикселей, проблемный ракурс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607F6C-F4A5-4AE5-934D-3A1F7ED437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406" y="2847208"/>
            <a:ext cx="5787187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48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Directional light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Даже если увеличим теневую карту до 16384 на 16384 пикселя, не получим такое же качество тени на персонаже вблизи, как было изначально</a:t>
            </a:r>
          </a:p>
          <a:p>
            <a:r>
              <a:rPr lang="ru-RU" sz="2000" dirty="0">
                <a:cs typeface="Calibri"/>
              </a:rPr>
              <a:t>Это максимальное разрешение текстуры в </a:t>
            </a:r>
            <a:r>
              <a:rPr lang="en-US" sz="2000" dirty="0">
                <a:cs typeface="Calibri"/>
              </a:rPr>
              <a:t>DirectX 11</a:t>
            </a:r>
          </a:p>
          <a:p>
            <a:r>
              <a:rPr lang="ru-RU" sz="2000" dirty="0">
                <a:cs typeface="Calibri"/>
              </a:rPr>
              <a:t>Займет она 16 * 1024 * 16 * 1024 * 4 = 1Гб!</a:t>
            </a:r>
          </a:p>
          <a:p>
            <a:r>
              <a:rPr lang="ru-RU" sz="2000" dirty="0">
                <a:cs typeface="Calibri"/>
              </a:rPr>
              <a:t>Не годится</a:t>
            </a:r>
          </a:p>
          <a:p>
            <a:r>
              <a:rPr lang="ru-RU" sz="2000" dirty="0">
                <a:cs typeface="Calibri"/>
              </a:rPr>
              <a:t>На помощь приходит </a:t>
            </a:r>
            <a:r>
              <a:rPr lang="en-US" sz="2000" b="1" dirty="0">
                <a:cs typeface="Calibri"/>
              </a:rPr>
              <a:t>Parallel Split Shadow Map</a:t>
            </a:r>
          </a:p>
          <a:p>
            <a:r>
              <a:rPr lang="ru-RU" sz="2000" dirty="0">
                <a:cs typeface="Calibri"/>
              </a:rPr>
              <a:t>Хорошее подробное описание есть тут: </a:t>
            </a:r>
            <a:r>
              <a:rPr lang="en-US" sz="2000" dirty="0">
                <a:cs typeface="Calibri"/>
                <a:hlinkClick r:id="rId3"/>
              </a:rPr>
              <a:t>PSSM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4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PSSM</a:t>
            </a:r>
            <a:r>
              <a:rPr lang="ru-RU" dirty="0">
                <a:ea typeface="+mj-lt"/>
                <a:cs typeface="+mj-lt"/>
              </a:rPr>
              <a:t>, идея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Разобьем пирамиду видимости камеры на несколько пирамид (при описании алгоритма используется слово сплит, от </a:t>
            </a:r>
            <a:r>
              <a:rPr lang="en-US" sz="2000" b="1" dirty="0">
                <a:cs typeface="Calibri"/>
              </a:rPr>
              <a:t>to split </a:t>
            </a:r>
            <a:r>
              <a:rPr lang="en-US" sz="2000" dirty="0">
                <a:cs typeface="Calibri"/>
              </a:rPr>
              <a:t>– </a:t>
            </a:r>
            <a:r>
              <a:rPr lang="ru-RU" sz="2000" dirty="0">
                <a:cs typeface="Calibri"/>
              </a:rPr>
              <a:t>разрезать, расколоть)</a:t>
            </a:r>
            <a:endParaRPr lang="en-US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Сплиты разделены плоскостями перпендикулярными направлению взгляда камеры</a:t>
            </a:r>
          </a:p>
          <a:p>
            <a:r>
              <a:rPr lang="ru-RU" sz="2000" dirty="0">
                <a:cs typeface="Calibri"/>
              </a:rPr>
              <a:t>Для каждого сплита строится своя теневая карта</a:t>
            </a:r>
          </a:p>
          <a:p>
            <a:r>
              <a:rPr lang="ru-RU" sz="2000" dirty="0">
                <a:cs typeface="Calibri"/>
              </a:rPr>
              <a:t>Если у всех теневых карт одинаковое разрешение, то каждый следующий сплит имеет меньшее разрешение теневой карты, но зато вмещается больше объектов</a:t>
            </a:r>
          </a:p>
          <a:p>
            <a:r>
              <a:rPr lang="ru-RU" sz="2000" dirty="0">
                <a:cs typeface="Calibri"/>
              </a:rPr>
              <a:t>При отрисовке сцены для каждого пикселя выбирается свой сплит, в зависимости от расстояния до камеры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64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PSSM</a:t>
            </a:r>
            <a:r>
              <a:rPr lang="ru-RU" dirty="0">
                <a:ea typeface="+mj-lt"/>
                <a:cs typeface="+mj-lt"/>
              </a:rPr>
              <a:t>, идея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759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Визуально можно представить примерно так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6281BC-5F80-403A-8FC9-95C3A0B5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7" y="2856943"/>
            <a:ext cx="4763165" cy="2667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70157E-FF41-4F5B-A258-89AF024F31FD}"/>
              </a:ext>
            </a:extLst>
          </p:cNvPr>
          <p:cNvSpPr txBox="1"/>
          <p:nvPr/>
        </p:nvSpPr>
        <p:spPr>
          <a:xfrm>
            <a:off x="882050" y="6034216"/>
            <a:ext cx="459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developer.nvidia.com</a:t>
            </a:r>
          </a:p>
        </p:txBody>
      </p:sp>
    </p:spTree>
    <p:extLst>
      <p:ext uri="{BB962C8B-B14F-4D97-AF65-F5344CB8AC3E}">
        <p14:creationId xmlns:p14="http://schemas.microsoft.com/office/powerpoint/2010/main" val="330729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PSSM</a:t>
            </a:r>
            <a:r>
              <a:rPr lang="ru-RU" dirty="0">
                <a:ea typeface="+mj-lt"/>
                <a:cs typeface="+mj-lt"/>
              </a:rPr>
              <a:t>, вычисление проекций для сплитов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ru-RU" sz="2000" dirty="0">
                    <a:cs typeface="Calibri"/>
                  </a:rPr>
                  <a:t>Вычислим угловые точки пирамиды видимости для каждого сплита</a:t>
                </a:r>
              </a:p>
              <a:p>
                <a:r>
                  <a:rPr lang="ru-RU" sz="2000" dirty="0">
                    <a:cs typeface="Calibri"/>
                  </a:rPr>
                  <a:t>Ближние точки: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𝑝𝑜𝑠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𝑑𝑖𝑟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𝑛𝑒𝑎𝑟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±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𝑟𝑖𝑔h𝑡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𝑛𝑒𝑎𝑟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𝑓𝑜𝑣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±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𝑢𝑝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𝑛𝑒𝑎𝑟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𝑓𝑜𝑣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𝑎𝑠𝑝𝑒𝑐𝑡𝑅𝑎𝑡𝑖𝑜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Дальние точки: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𝑝𝑜𝑠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𝑑𝑖𝑟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𝑓𝑎𝑟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±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𝑟𝑖𝑔h𝑡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𝑓𝑎𝑟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𝑓𝑜𝑣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±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𝑢𝑝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𝑓𝑎𝑟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𝑓𝑜𝑣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𝑎𝑠𝑝𝑒𝑐𝑡𝑅𝑎𝑡𝑖𝑜</m:t>
                    </m:r>
                  </m:oMath>
                </a14:m>
                <a:endParaRPr lang="en-US" sz="16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Где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𝑛𝑒𝑎𝑟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𝑓𝑎𝑟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расстояния от камеры до ближней и дальней плоскостей сплита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𝑓𝑜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cs typeface="Calibri"/>
                      </a:rPr>
                      <m:t>𝑣</m:t>
                    </m:r>
                  </m:oMath>
                </a14:m>
                <a:r>
                  <a:rPr lang="ru-RU" sz="2000" dirty="0">
                    <a:cs typeface="Calibri"/>
                  </a:rPr>
                  <a:t> – угол зрения камеры по горизонтали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Calibri"/>
                      </a:rPr>
                      <m:t>𝑠𝑝𝑒𝑐𝑡𝑅𝑎𝑡𝑖𝑜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соотношение сторон окна: ширина к высоте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𝑝𝑜𝑠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</m:oMath>
                </a14:m>
                <a:r>
                  <a:rPr lang="ru-RU" sz="2000" dirty="0">
                    <a:cs typeface="Calibri"/>
                  </a:rPr>
                  <a:t>, и остальные – вектора системы координат камеры</a:t>
                </a:r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44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PSSM</a:t>
            </a:r>
            <a:r>
              <a:rPr lang="ru-RU" dirty="0">
                <a:ea typeface="+mj-lt"/>
                <a:cs typeface="+mj-lt"/>
              </a:rPr>
              <a:t>, вычисление проекций для сплитов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Каждую из 8 точек переведем в систему координат источника света (см. </a:t>
                </a:r>
                <a:r>
                  <a:rPr lang="ru-RU" sz="2000" dirty="0">
                    <a:cs typeface="Calibri"/>
                    <a:hlinkClick r:id="rId3" action="ppaction://hlinksldjump"/>
                  </a:rPr>
                  <a:t>Пространство источника света</a:t>
                </a:r>
                <a:r>
                  <a:rPr lang="ru-RU" sz="2000" dirty="0">
                    <a:cs typeface="Calibri"/>
                  </a:rPr>
                  <a:t>) и посчитаем максимум и минимум каждой из координат </a:t>
                </a:r>
              </a:p>
              <a:p>
                <a:pPr marL="0" indent="0">
                  <a:buNone/>
                </a:pPr>
                <a:r>
                  <a:rPr lang="ru-RU" sz="2000" dirty="0"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𝑤𝑜𝑟𝑙𝑑𝑃𝑜𝑠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 −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𝑝𝑜𝑠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𝑟𝑖𝑔h𝑡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𝑙𝑖𝑔h𝑡</m:t>
                        </m:r>
                      </m:sub>
                    </m:sSub>
                  </m:oMath>
                </a14:m>
                <a:endParaRPr lang="en-US" sz="2000" dirty="0">
                  <a:cs typeface="Calibri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𝑤𝑜𝑟𝑙𝑑𝑃𝑜𝑠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 −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𝑝𝑜𝑠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𝑢𝑝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𝑙𝑖𝑔h𝑡</m:t>
                        </m:r>
                      </m:sub>
                    </m:sSub>
                  </m:oMath>
                </a14:m>
                <a:endParaRPr lang="en-US" sz="2000" dirty="0">
                  <a:cs typeface="Calibri"/>
                </a:endParaRPr>
              </a:p>
              <a:p>
                <a:pPr marL="0" indent="0">
                  <a:buNone/>
                </a:pPr>
                <a:r>
                  <a:rPr lang="ru-RU" sz="2000" dirty="0"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𝑤𝑜𝑟𝑙𝑑𝑃𝑜𝑠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 −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𝑝𝑜𝑠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𝑑𝑖𝑟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𝑙𝑖𝑔h𝑡</m:t>
                        </m:r>
                      </m:sub>
                    </m:sSub>
                  </m:oMath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Таким образом получим </a:t>
                </a:r>
                <a:r>
                  <a:rPr lang="en-US" sz="2000" dirty="0">
                    <a:cs typeface="Calibri"/>
                  </a:rPr>
                  <a:t>far </a:t>
                </a:r>
                <a:r>
                  <a:rPr lang="ru-RU" sz="2000" dirty="0">
                    <a:cs typeface="Calibri"/>
                  </a:rPr>
                  <a:t>и </a:t>
                </a:r>
                <a:r>
                  <a:rPr lang="en-US" sz="2000" dirty="0">
                    <a:cs typeface="Calibri"/>
                  </a:rPr>
                  <a:t>near </a:t>
                </a:r>
                <a:r>
                  <a:rPr lang="ru-RU" sz="2000" dirty="0">
                    <a:cs typeface="Calibri"/>
                  </a:rPr>
                  <a:t>для источника света (из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𝑧</m:t>
                    </m:r>
                  </m:oMath>
                </a14:m>
                <a:r>
                  <a:rPr lang="ru-RU" sz="2000" dirty="0">
                    <a:cs typeface="Calibri"/>
                  </a:rPr>
                  <a:t>), и размеры по ширине и высоте (из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</m:oMath>
                </a14:m>
                <a:r>
                  <a:rPr lang="ru-RU" sz="2000" dirty="0">
                    <a:cs typeface="Calibri"/>
                  </a:rPr>
                  <a:t>)</a:t>
                </a:r>
                <a:endParaRPr lang="en-US" sz="2000" dirty="0">
                  <a:cs typeface="Calibri"/>
                </a:endParaRPr>
              </a:p>
              <a:p>
                <a:pPr marL="0" indent="0">
                  <a:buNone/>
                </a:pPr>
                <a:endParaRPr lang="en-US" sz="2000" dirty="0">
                  <a:cs typeface="Calibri"/>
                </a:endParaRPr>
              </a:p>
              <a:p>
                <a:pPr marL="0" indent="0">
                  <a:buNone/>
                </a:pPr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4"/>
                <a:stretch>
                  <a:fillRect l="-586" t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94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PSSM</a:t>
            </a:r>
            <a:r>
              <a:rPr lang="ru-RU" dirty="0">
                <a:ea typeface="+mj-lt"/>
                <a:cs typeface="+mj-lt"/>
              </a:rPr>
              <a:t>, вычисление проекций для сплитов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Модифицируем матрицу проекции, поскольку она теперь несимметричная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𝑙𝑖𝑔h𝑡𝑃𝑟𝑜𝑗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𝑟𝑖𝑔h𝑡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𝑙𝑒𝑓𝑡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𝑡𝑜𝑝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𝑏𝑜𝑡𝑡𝑜𝑚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𝑓𝑎𝑟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 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𝑛𝑒𝑎𝑟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−(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𝑟𝑖𝑔h𝑡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𝑙𝑒𝑓𝑡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𝑟𝑖𝑔h𝑡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𝑙𝑒𝑓𝑡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−(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𝑡𝑜𝑝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𝑏𝑜𝑡𝑡𝑜𝑚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𝑡𝑜𝑝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 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𝑏𝑜𝑡𝑡𝑜𝑚</m:t>
                                </m:r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𝑛𝑒𝑎𝑟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𝑓𝑎𝑟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 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𝑛𝑒𝑎𝑟</m:t>
                                </m:r>
                              </m:den>
                            </m:f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22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PSSM</a:t>
            </a:r>
            <a:r>
              <a:rPr lang="ru-RU" dirty="0">
                <a:ea typeface="+mj-lt"/>
                <a:cs typeface="+mj-lt"/>
              </a:rPr>
              <a:t>, построение теневых карт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Аналогично </a:t>
            </a:r>
            <a:r>
              <a:rPr lang="ru-RU" sz="2000" dirty="0" err="1">
                <a:cs typeface="Calibri"/>
                <a:hlinkClick r:id="rId3" action="ppaction://hlinksldjump"/>
              </a:rPr>
              <a:t>Directional</a:t>
            </a:r>
            <a:r>
              <a:rPr lang="ru-RU" sz="2000" dirty="0">
                <a:cs typeface="Calibri"/>
                <a:hlinkClick r:id="rId3" action="ppaction://hlinksldjump"/>
              </a:rPr>
              <a:t> </a:t>
            </a:r>
            <a:r>
              <a:rPr lang="ru-RU" sz="2000" dirty="0" err="1">
                <a:cs typeface="Calibri"/>
                <a:hlinkClick r:id="rId3" action="ppaction://hlinksldjump"/>
              </a:rPr>
              <a:t>light</a:t>
            </a:r>
            <a:r>
              <a:rPr lang="ru-RU" sz="2000" dirty="0">
                <a:cs typeface="Calibri"/>
                <a:hlinkClick r:id="rId3" action="ppaction://hlinksldjump"/>
              </a:rPr>
              <a:t>, построение теневой карты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Вместо одной текстуры нужно создать массив текстур, по одной для каждого сплита</a:t>
            </a:r>
          </a:p>
          <a:p>
            <a:r>
              <a:rPr lang="ru-RU" sz="2000" dirty="0">
                <a:cs typeface="Calibri"/>
              </a:rPr>
              <a:t>Построить теневую карту для каждого сплита со своей матрицей</a:t>
            </a:r>
          </a:p>
          <a:p>
            <a:r>
              <a:rPr lang="ru-RU" sz="2000" dirty="0">
                <a:cs typeface="Calibri"/>
              </a:rPr>
              <a:t>Можно добавить логику, исключающую из отрисовки те объекты, которые не отбрасывают тень в текущий сплит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8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Техники моделирования теней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cs typeface="Calibri"/>
              </a:rPr>
              <a:t>Теневые объемы (</a:t>
            </a:r>
            <a:r>
              <a:rPr lang="en-US" sz="2400" b="1" dirty="0">
                <a:cs typeface="Calibri"/>
              </a:rPr>
              <a:t>shadow volume</a:t>
            </a:r>
            <a:r>
              <a:rPr lang="ru-RU" sz="2400" b="1" dirty="0">
                <a:cs typeface="Calibri"/>
              </a:rPr>
              <a:t>)</a:t>
            </a:r>
            <a:endParaRPr lang="en-US" sz="2400" b="1" dirty="0">
              <a:cs typeface="Calibri"/>
            </a:endParaRPr>
          </a:p>
          <a:p>
            <a:pPr lvl="1"/>
            <a:r>
              <a:rPr lang="ru-RU" sz="2000" dirty="0">
                <a:cs typeface="Calibri"/>
              </a:rPr>
              <a:t>Строим специальную объемную фигуру – «вытягиваем» ребра исходной геометрии в грани в сторону от источника света, </a:t>
            </a:r>
            <a:r>
              <a:rPr lang="ru-RU" sz="2000" dirty="0" err="1">
                <a:cs typeface="Calibri"/>
              </a:rPr>
              <a:t>отрисовываем</a:t>
            </a:r>
            <a:r>
              <a:rPr lang="ru-RU" sz="2000" dirty="0">
                <a:cs typeface="Calibri"/>
              </a:rPr>
              <a:t> ее со специальными настройками </a:t>
            </a:r>
            <a:r>
              <a:rPr lang="en-US" sz="2000" dirty="0">
                <a:cs typeface="Calibri"/>
              </a:rPr>
              <a:t>DirectX state</a:t>
            </a:r>
            <a:r>
              <a:rPr lang="ru-RU" sz="2000" dirty="0">
                <a:cs typeface="Calibri"/>
              </a:rPr>
              <a:t>, чтобы получить затенение</a:t>
            </a:r>
          </a:p>
          <a:p>
            <a:pPr lvl="1"/>
            <a:r>
              <a:rPr lang="ru-RU" sz="2000" dirty="0">
                <a:cs typeface="Calibri"/>
              </a:rPr>
              <a:t>Недостатки</a:t>
            </a:r>
          </a:p>
          <a:p>
            <a:pPr lvl="2"/>
            <a:r>
              <a:rPr lang="ru-RU" dirty="0">
                <a:cs typeface="Calibri"/>
              </a:rPr>
              <a:t>Требует построения дополнительной геометрии</a:t>
            </a:r>
          </a:p>
          <a:p>
            <a:pPr lvl="2"/>
            <a:r>
              <a:rPr lang="ru-RU" dirty="0">
                <a:cs typeface="Calibri"/>
              </a:rPr>
              <a:t>Работает только с замкнутой геометрией</a:t>
            </a:r>
          </a:p>
          <a:p>
            <a:pPr lvl="2"/>
            <a:r>
              <a:rPr lang="ru-RU" dirty="0">
                <a:cs typeface="Calibri"/>
              </a:rPr>
              <a:t>Не работает с альфа отсечением</a:t>
            </a:r>
          </a:p>
          <a:p>
            <a:pPr lvl="1"/>
            <a:r>
              <a:rPr lang="ru-RU" sz="2000" dirty="0">
                <a:cs typeface="Calibri"/>
              </a:rPr>
              <a:t>Пример – </a:t>
            </a:r>
            <a:r>
              <a:rPr lang="en-US" sz="2000" dirty="0">
                <a:cs typeface="Calibri"/>
              </a:rPr>
              <a:t>Doom 3</a:t>
            </a:r>
          </a:p>
          <a:p>
            <a:pPr lvl="1"/>
            <a:r>
              <a:rPr lang="ru-RU" sz="2000" dirty="0">
                <a:cs typeface="Calibri"/>
              </a:rPr>
              <a:t>В современной графике, как правило, не используется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0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PSSM</a:t>
            </a:r>
            <a:r>
              <a:rPr lang="ru-RU" dirty="0">
                <a:ea typeface="+mj-lt"/>
                <a:cs typeface="+mj-lt"/>
              </a:rPr>
              <a:t>, построение теневых карт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2E0F49-207F-4C21-A859-A706213C5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27" y="1833133"/>
            <a:ext cx="2316335" cy="2316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8A9284-E1AE-4A4B-9DE5-D4B90D93CF8F}"/>
              </a:ext>
            </a:extLst>
          </p:cNvPr>
          <p:cNvSpPr txBox="1"/>
          <p:nvPr/>
        </p:nvSpPr>
        <p:spPr>
          <a:xfrm>
            <a:off x="1907527" y="4274820"/>
            <a:ext cx="931734" cy="381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Сплит 0</a:t>
            </a:r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557E12-ABFA-4F3A-8727-21C17E19C9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4797" y="1833133"/>
            <a:ext cx="2316335" cy="23163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4020DF-D462-48DF-B943-02C7A23AB76B}"/>
              </a:ext>
            </a:extLst>
          </p:cNvPr>
          <p:cNvSpPr txBox="1"/>
          <p:nvPr/>
        </p:nvSpPr>
        <p:spPr>
          <a:xfrm>
            <a:off x="4387097" y="4274820"/>
            <a:ext cx="931734" cy="381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Сплит 1</a:t>
            </a:r>
            <a:endParaRPr lang="en-US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13CD0B-0A36-435A-9475-A97F601A31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3308" y="1833133"/>
            <a:ext cx="2316335" cy="23163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89CCF-6F5D-4EE3-B42D-3D9A51A0CE32}"/>
              </a:ext>
            </a:extLst>
          </p:cNvPr>
          <p:cNvSpPr txBox="1"/>
          <p:nvPr/>
        </p:nvSpPr>
        <p:spPr>
          <a:xfrm>
            <a:off x="6835608" y="4274820"/>
            <a:ext cx="931734" cy="381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Сплит 2</a:t>
            </a:r>
            <a:endParaRPr lang="en-US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1F67B57-3D45-4DA1-BA98-89C0E07B13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5295" y="1833133"/>
            <a:ext cx="2316335" cy="2316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9D8664-6780-4EE2-951C-FE772C3D1D4F}"/>
              </a:ext>
            </a:extLst>
          </p:cNvPr>
          <p:cNvSpPr txBox="1"/>
          <p:nvPr/>
        </p:nvSpPr>
        <p:spPr>
          <a:xfrm>
            <a:off x="9307595" y="4274820"/>
            <a:ext cx="931734" cy="381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Сплит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27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PSSM</a:t>
            </a:r>
            <a:r>
              <a:rPr lang="ru-RU" dirty="0">
                <a:ea typeface="+mj-lt"/>
                <a:cs typeface="+mj-lt"/>
              </a:rPr>
              <a:t>, шейдер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ru-RU" sz="2000" dirty="0">
                <a:cs typeface="Calibri"/>
              </a:rPr>
              <a:t>Нужно передать матрицу для каждого сплита</a:t>
            </a:r>
            <a:endParaRPr lang="en-US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И расстояния для сравнения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CalculateShadowPSSM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(in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lightIdx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in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dist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dot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cameraWorldPos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cameraWorldDir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dist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shadowSplitDists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SampleShadow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lightIdx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0);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dist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shadowSplitDists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else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1.0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61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PSSM</a:t>
            </a:r>
            <a:r>
              <a:rPr lang="ru-RU" dirty="0">
                <a:ea typeface="+mj-lt"/>
                <a:cs typeface="+mj-lt"/>
              </a:rPr>
              <a:t>, применение теневых карт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02873-8643-458E-A590-89762A182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69" y="1762061"/>
            <a:ext cx="8217261" cy="48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11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PSSM</a:t>
            </a:r>
            <a:r>
              <a:rPr lang="ru-RU" dirty="0">
                <a:ea typeface="+mj-lt"/>
                <a:cs typeface="+mj-lt"/>
              </a:rPr>
              <a:t>, применение теневых карт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02873-8643-458E-A590-89762A182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7369" y="1762061"/>
            <a:ext cx="8217260" cy="48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5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PSSM</a:t>
            </a:r>
            <a:r>
              <a:rPr lang="ru-RU" dirty="0">
                <a:ea typeface="+mj-lt"/>
                <a:cs typeface="+mj-lt"/>
              </a:rPr>
              <a:t>, проблема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Поскольку пространство источника света адаптивное и зависит, в частности, от направления камеры, тень может «играть»</a:t>
            </a:r>
          </a:p>
          <a:p>
            <a:r>
              <a:rPr lang="ru-RU" sz="2000" dirty="0">
                <a:cs typeface="Calibri"/>
              </a:rPr>
              <a:t>См. </a:t>
            </a:r>
            <a:r>
              <a:rPr lang="en-US" sz="2000" dirty="0">
                <a:cs typeface="Calibri"/>
                <a:hlinkClick r:id="rId3"/>
              </a:rPr>
              <a:t>PSSMShadowDancing.mp4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5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Cascaded Shadow Maps (CSM)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PSSM </a:t>
            </a:r>
            <a:r>
              <a:rPr lang="ru-RU" sz="2000" dirty="0">
                <a:cs typeface="Calibri"/>
              </a:rPr>
              <a:t>является частным случаем семейства алгоритмов </a:t>
            </a:r>
            <a:r>
              <a:rPr lang="en-US" sz="2000" dirty="0">
                <a:cs typeface="Calibri"/>
              </a:rPr>
              <a:t>CSM</a:t>
            </a:r>
          </a:p>
          <a:p>
            <a:r>
              <a:rPr lang="ru-RU" sz="2000" dirty="0">
                <a:cs typeface="Calibri"/>
              </a:rPr>
              <a:t>Все они основаны на разбиении всей тени на отдельные теневые карты</a:t>
            </a:r>
          </a:p>
          <a:p>
            <a:r>
              <a:rPr lang="ru-RU" sz="2000" dirty="0">
                <a:cs typeface="Calibri"/>
              </a:rPr>
              <a:t>Попробуем разбить так, чтобы положение камеры не влияло на тень</a:t>
            </a:r>
          </a:p>
          <a:p>
            <a:r>
              <a:rPr lang="ru-RU" sz="2000" dirty="0">
                <a:cs typeface="Calibri"/>
              </a:rPr>
              <a:t>Используем заданные размеры сплитов не для того, чтобы делить пирамиду видимости камеры, а чтобы напрямую задать матрицу для каждого сплита</a:t>
            </a:r>
          </a:p>
          <a:p>
            <a:r>
              <a:rPr lang="ru-RU" sz="2000" dirty="0">
                <a:cs typeface="Calibri"/>
              </a:rPr>
              <a:t>Такой подход используется в </a:t>
            </a:r>
            <a:r>
              <a:rPr lang="en-US" sz="2000" dirty="0">
                <a:cs typeface="Calibri"/>
              </a:rPr>
              <a:t>CryEngine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83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CSM</a:t>
            </a:r>
            <a:r>
              <a:rPr lang="ru-RU" dirty="0">
                <a:ea typeface="+mj-lt"/>
                <a:cs typeface="+mj-lt"/>
              </a:rPr>
              <a:t>, шейдер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Формально, мы должны применить матрицу перевода в пространство источника света для сплита 0, если окажется, что выходим за границу текстуры, сделать то же самое для сплита 1 и так далее</a:t>
                </a:r>
              </a:p>
              <a:p>
                <a:r>
                  <a:rPr lang="ru-RU" sz="2000" dirty="0">
                    <a:cs typeface="Calibri"/>
                  </a:rPr>
                  <a:t>Это дорого. Поэтому применим трюк. </a:t>
                </a:r>
              </a:p>
              <a:p>
                <a:r>
                  <a:rPr lang="ru-RU" sz="2000" dirty="0">
                    <a:cs typeface="Calibri"/>
                  </a:rPr>
                  <a:t>Поскольку мы знаем что пространства для всех сплитов центрированы относительно 0 и отличаются только размером, мы можем просто отмасштабировать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𝑙𝑖𝑔h𝑡𝑃𝑟𝑜𝑗𝑃𝑜𝑠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𝑥𝑦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𝑙𝑖𝑔h𝑡𝑃𝑟𝑜𝑗𝑃𝑜𝑠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𝑥𝑦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𝑙𝑖𝑔h𝑡𝑃𝑟𝑜𝑗𝑃𝑜𝑠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𝑥𝑦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𝑠𝑝𝑙𝑖𝑡𝐷𝑖𝑠𝑡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𝑠𝑝𝑙𝑖𝑡𝐷𝑖𝑠𝑡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Это преобразование нужно делать до применения</a:t>
                </a:r>
                <a:r>
                  <a:rPr lang="en-US" sz="20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𝑢𝑣</m:t>
                        </m:r>
                      </m:sub>
                    </m:sSub>
                  </m:oMath>
                </a14:m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86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CSM</a:t>
            </a:r>
            <a:r>
              <a:rPr lang="ru-RU" dirty="0">
                <a:ea typeface="+mj-lt"/>
                <a:cs typeface="+mj-lt"/>
              </a:rPr>
              <a:t>, шейдер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Если после применения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𝑢𝑣</m:t>
                        </m:r>
                      </m:sub>
                    </m:sSub>
                  </m:oMath>
                </a14:m>
                <a:r>
                  <a:rPr lang="ru-RU" sz="2000" dirty="0">
                    <a:cs typeface="Calibri"/>
                  </a:rPr>
                  <a:t>, то преобразование немного усложнится</a:t>
                </a:r>
                <a:endParaRPr lang="en-US" sz="2000" dirty="0">
                  <a:cs typeface="Calibri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𝑙𝑖𝑔h𝑡𝑃𝑟𝑜𝑗𝑃𝑜𝑠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𝑥𝑦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ru-RU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𝑙𝑖𝑔h𝑡𝑃𝑟𝑜𝑗𝑃𝑜𝑠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𝑥𝑦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𝑓𝑙𝑜𝑎𝑡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2(0.5,0.5))∗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𝑠𝑝𝑙𝑖𝑡𝐷𝑖𝑠𝑡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𝑠𝑝𝑙𝑖𝑡𝐷𝑖𝑠𝑡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𝑓𝑙𝑜𝑎𝑡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2(0.5, 0.5)</m:t>
                    </m:r>
                  </m:oMath>
                </a14:m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73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CSM</a:t>
            </a:r>
            <a:r>
              <a:rPr lang="ru-RU" dirty="0">
                <a:ea typeface="+mj-lt"/>
                <a:cs typeface="+mj-lt"/>
              </a:rPr>
              <a:t>, применение теневых карт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C02873-8643-458E-A590-89762A182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7369" y="1762061"/>
            <a:ext cx="8217260" cy="48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89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  <a:hlinkClick r:id="rId3"/>
              </a:rPr>
              <a:t>Теневые артефакты и борьба с ними</a:t>
            </a:r>
            <a:r>
              <a:rPr lang="ru-RU" sz="2000" dirty="0">
                <a:cs typeface="Calibri"/>
              </a:rPr>
              <a:t> от </a:t>
            </a:r>
            <a:r>
              <a:rPr lang="en-US" sz="2000" dirty="0">
                <a:cs typeface="Calibri"/>
              </a:rPr>
              <a:t>Microsoft</a:t>
            </a:r>
          </a:p>
          <a:p>
            <a:r>
              <a:rPr lang="ru-RU" sz="2000" dirty="0">
                <a:cs typeface="Calibri"/>
                <a:hlinkClick r:id="rId4"/>
              </a:rPr>
              <a:t>Алгоритм </a:t>
            </a:r>
            <a:r>
              <a:rPr lang="en-US" sz="2000" dirty="0">
                <a:cs typeface="Calibri"/>
                <a:hlinkClick r:id="rId4"/>
              </a:rPr>
              <a:t>PSSM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от </a:t>
            </a:r>
            <a:r>
              <a:rPr lang="en-US" sz="2000" dirty="0">
                <a:cs typeface="Calibri"/>
              </a:rPr>
              <a:t>NVIDIA</a:t>
            </a:r>
          </a:p>
          <a:p>
            <a:r>
              <a:rPr lang="ru-RU" sz="2000" dirty="0">
                <a:cs typeface="Calibri"/>
                <a:hlinkClick r:id="rId5"/>
              </a:rPr>
              <a:t>Обучающая статья</a:t>
            </a:r>
            <a:r>
              <a:rPr lang="ru-RU" sz="2000" dirty="0">
                <a:cs typeface="Calibri"/>
              </a:rPr>
              <a:t> от </a:t>
            </a:r>
            <a:r>
              <a:rPr lang="en-US" sz="2000" dirty="0">
                <a:cs typeface="Calibri"/>
              </a:rPr>
              <a:t>Microsoft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3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Техники моделирования теней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cs typeface="Calibri"/>
              </a:rPr>
              <a:t>Тени в экранном пространстве (</a:t>
            </a:r>
            <a:r>
              <a:rPr lang="en-US" sz="2400" b="1" dirty="0">
                <a:cs typeface="Calibri"/>
              </a:rPr>
              <a:t>screen space shadows</a:t>
            </a:r>
            <a:r>
              <a:rPr lang="ru-RU" sz="2400" b="1" dirty="0">
                <a:cs typeface="Calibri"/>
              </a:rPr>
              <a:t>)</a:t>
            </a:r>
          </a:p>
          <a:p>
            <a:pPr lvl="1"/>
            <a:r>
              <a:rPr lang="ru-RU" sz="2000" dirty="0">
                <a:cs typeface="Calibri"/>
              </a:rPr>
              <a:t>«Честное» вычисление затенения с использованием </a:t>
            </a:r>
            <a:r>
              <a:rPr lang="en-US" sz="2000" dirty="0">
                <a:cs typeface="Calibri"/>
              </a:rPr>
              <a:t>depth buffer</a:t>
            </a:r>
            <a:r>
              <a:rPr lang="ru-RU" sz="2000" dirty="0">
                <a:cs typeface="Calibri"/>
              </a:rPr>
              <a:t>, работает как </a:t>
            </a:r>
            <a:r>
              <a:rPr lang="ru-RU" sz="2000" dirty="0" err="1">
                <a:cs typeface="Calibri"/>
              </a:rPr>
              <a:t>постпроцессинг</a:t>
            </a:r>
            <a:endParaRPr lang="en-US" sz="2000" dirty="0">
              <a:cs typeface="Calibri"/>
            </a:endParaRPr>
          </a:p>
          <a:p>
            <a:pPr lvl="1"/>
            <a:r>
              <a:rPr lang="ru-RU" sz="2000" dirty="0">
                <a:cs typeface="Calibri"/>
              </a:rPr>
              <a:t>Недостатки</a:t>
            </a:r>
          </a:p>
          <a:p>
            <a:pPr lvl="2"/>
            <a:r>
              <a:rPr lang="ru-RU" dirty="0">
                <a:cs typeface="Calibri"/>
              </a:rPr>
              <a:t>Не работает с прозрачными объектами</a:t>
            </a:r>
          </a:p>
          <a:p>
            <a:pPr lvl="2"/>
            <a:r>
              <a:rPr lang="ru-RU" dirty="0">
                <a:cs typeface="Calibri"/>
              </a:rPr>
              <a:t>Не получается тени от объекта, который сам не виден</a:t>
            </a:r>
          </a:p>
          <a:p>
            <a:pPr lvl="1"/>
            <a:r>
              <a:rPr lang="ru-RU" sz="2000" dirty="0">
                <a:cs typeface="Calibri"/>
              </a:rPr>
              <a:t>Как универсальный подход не годится</a:t>
            </a:r>
          </a:p>
          <a:p>
            <a:pPr lvl="1"/>
            <a:r>
              <a:rPr lang="ru-RU" sz="2000" dirty="0">
                <a:cs typeface="Calibri"/>
              </a:rPr>
              <a:t>Используется для специальных случаев: мелкая растительность, поверхность земли (</a:t>
            </a:r>
            <a:r>
              <a:rPr lang="en-US" sz="2000" dirty="0">
                <a:cs typeface="Calibri"/>
              </a:rPr>
              <a:t>terrain</a:t>
            </a:r>
            <a:r>
              <a:rPr lang="ru-RU" sz="2000" dirty="0">
                <a:cs typeface="Calibri"/>
              </a:rPr>
              <a:t>), руки персонажа и оружие в виде от первого лица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94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Заключение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dirty="0">
                <a:cs typeface="Calibri"/>
              </a:rPr>
              <a:t>Без теней не получится добиться убедительной «реалистичной» картинки</a:t>
            </a:r>
          </a:p>
          <a:p>
            <a:r>
              <a:rPr lang="ru-RU" sz="2000" dirty="0">
                <a:cs typeface="Calibri"/>
              </a:rPr>
              <a:t>Существует несколько техник изображения теней, но наиболее распространенная – </a:t>
            </a:r>
            <a:r>
              <a:rPr lang="en-US" sz="2000" dirty="0">
                <a:cs typeface="Calibri"/>
              </a:rPr>
              <a:t>shadow mapping</a:t>
            </a:r>
          </a:p>
          <a:p>
            <a:r>
              <a:rPr lang="ru-RU" sz="2000" dirty="0">
                <a:cs typeface="Calibri"/>
              </a:rPr>
              <a:t>Наилучший вариант по соотношению цена/качество, но много артефактов</a:t>
            </a:r>
          </a:p>
          <a:p>
            <a:r>
              <a:rPr lang="ru-RU" sz="2000" dirty="0">
                <a:cs typeface="Calibri"/>
              </a:rPr>
              <a:t>Для борьбы с артефактами существуют аппаратные костыли: </a:t>
            </a:r>
            <a:r>
              <a:rPr lang="en-US" sz="2000" dirty="0">
                <a:cs typeface="Calibri"/>
              </a:rPr>
              <a:t>depth bias, slope scale bias, percentage closure filtering (PCF)</a:t>
            </a:r>
          </a:p>
          <a:p>
            <a:r>
              <a:rPr lang="ru-RU" sz="2000" dirty="0">
                <a:cs typeface="Calibri"/>
              </a:rPr>
              <a:t>Особую проблему представляют из себя тени от </a:t>
            </a:r>
            <a:r>
              <a:rPr lang="en-US" sz="2000" dirty="0">
                <a:cs typeface="Calibri"/>
              </a:rPr>
              <a:t>directional light </a:t>
            </a:r>
            <a:r>
              <a:rPr lang="ru-RU" sz="2000" dirty="0">
                <a:cs typeface="Calibri"/>
              </a:rPr>
              <a:t>на открытом пространстве</a:t>
            </a:r>
          </a:p>
          <a:p>
            <a:r>
              <a:rPr lang="ru-RU" sz="2000" dirty="0">
                <a:cs typeface="Calibri"/>
              </a:rPr>
              <a:t>Наиболее популярный способ борьбы с ней – </a:t>
            </a:r>
            <a:r>
              <a:rPr lang="en-US" sz="2000" dirty="0">
                <a:cs typeface="Calibri"/>
              </a:rPr>
              <a:t>parallel split shadow mapping</a:t>
            </a:r>
          </a:p>
          <a:p>
            <a:r>
              <a:rPr lang="ru-RU" sz="2000" dirty="0">
                <a:cs typeface="Calibri"/>
              </a:rPr>
              <a:t>Разбиваем всю пирамиду видимости камеры на параллельные пирамиды и в каждой рисуем свою теневую карту с уменьшающимся от расстояния разрешением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73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Сгенерировать сцену – несколько моделей + горизонтальная плоскость</a:t>
            </a:r>
          </a:p>
          <a:p>
            <a:r>
              <a:rPr lang="ru-RU" sz="2000" dirty="0">
                <a:cs typeface="Calibri"/>
              </a:rPr>
              <a:t>Реализовать тени</a:t>
            </a:r>
          </a:p>
          <a:p>
            <a:r>
              <a:rPr lang="ru-RU" sz="2000" dirty="0">
                <a:cs typeface="Calibri"/>
              </a:rPr>
              <a:t>Без артефактов =) (по крайней мере явно заметных)</a:t>
            </a:r>
          </a:p>
          <a:p>
            <a:r>
              <a:rPr lang="ru-RU" sz="2000" dirty="0">
                <a:cs typeface="Calibri"/>
              </a:rPr>
              <a:t>Реализовать поддержку каскадных теней</a:t>
            </a:r>
          </a:p>
          <a:p>
            <a:pPr lvl="1"/>
            <a:r>
              <a:rPr lang="ru-RU" sz="1600" dirty="0">
                <a:cs typeface="Calibri"/>
              </a:rPr>
              <a:t>Команды 1 – 3: </a:t>
            </a:r>
            <a:r>
              <a:rPr lang="en-US" sz="1600" dirty="0">
                <a:cs typeface="Calibri"/>
              </a:rPr>
              <a:t>PSSM</a:t>
            </a:r>
          </a:p>
          <a:p>
            <a:pPr lvl="1"/>
            <a:r>
              <a:rPr lang="ru-RU" sz="1600" dirty="0">
                <a:cs typeface="Calibri"/>
              </a:rPr>
              <a:t>Команды 4 – 7: </a:t>
            </a:r>
            <a:r>
              <a:rPr lang="en-US" sz="1600" dirty="0">
                <a:cs typeface="Calibri"/>
              </a:rPr>
              <a:t>CSM</a:t>
            </a:r>
            <a:r>
              <a:rPr lang="ru-RU" sz="1600" dirty="0">
                <a:cs typeface="Calibri"/>
              </a:rPr>
              <a:t>, ориентация по мировым осям</a:t>
            </a:r>
            <a:endParaRPr lang="en-US" sz="16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Техники моделирования теней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1" dirty="0">
                <a:cs typeface="Calibri"/>
              </a:rPr>
              <a:t>Тени с честным вычислением пересечений луча (</a:t>
            </a:r>
            <a:r>
              <a:rPr lang="en-US" sz="2400" b="1" dirty="0">
                <a:cs typeface="Calibri"/>
              </a:rPr>
              <a:t>ray-traced shadows</a:t>
            </a:r>
            <a:r>
              <a:rPr lang="ru-RU" sz="2400" b="1" dirty="0">
                <a:cs typeface="Calibri"/>
              </a:rPr>
              <a:t>)</a:t>
            </a:r>
          </a:p>
          <a:p>
            <a:pPr lvl="1"/>
            <a:r>
              <a:rPr lang="ru-RU" sz="2000" dirty="0">
                <a:cs typeface="Calibri"/>
              </a:rPr>
              <a:t>Честное вычисление затенения с использованием специальных блоков </a:t>
            </a:r>
            <a:r>
              <a:rPr lang="en-US" sz="2000" dirty="0">
                <a:cs typeface="Calibri"/>
              </a:rPr>
              <a:t>GPU</a:t>
            </a:r>
          </a:p>
          <a:p>
            <a:pPr lvl="1"/>
            <a:r>
              <a:rPr lang="ru-RU" sz="2000" dirty="0">
                <a:cs typeface="Calibri"/>
              </a:rPr>
              <a:t>Недостатки</a:t>
            </a:r>
          </a:p>
          <a:p>
            <a:pPr lvl="2"/>
            <a:r>
              <a:rPr lang="ru-RU" dirty="0">
                <a:cs typeface="Calibri"/>
              </a:rPr>
              <a:t>Даже так производительность по-прежнему – слабое место</a:t>
            </a:r>
          </a:p>
          <a:p>
            <a:pPr lvl="2"/>
            <a:r>
              <a:rPr lang="ru-RU" dirty="0">
                <a:cs typeface="Calibri"/>
              </a:rPr>
              <a:t>Есть не во всех (мягко говоря) </a:t>
            </a:r>
            <a:r>
              <a:rPr lang="en-US" dirty="0">
                <a:cs typeface="Calibri"/>
              </a:rPr>
              <a:t>GPU</a:t>
            </a:r>
            <a:endParaRPr lang="ru-RU" dirty="0">
              <a:cs typeface="Calibri"/>
            </a:endParaRPr>
          </a:p>
          <a:p>
            <a:pPr lvl="1"/>
            <a:r>
              <a:rPr lang="ru-RU" sz="2000" dirty="0">
                <a:cs typeface="Calibri"/>
              </a:rPr>
              <a:t>Невозможно ограничиться только такой реализацией из-за узости рынка</a:t>
            </a:r>
          </a:p>
          <a:p>
            <a:pPr lvl="1"/>
            <a:r>
              <a:rPr lang="ru-RU" sz="2000" dirty="0">
                <a:cs typeface="Calibri"/>
              </a:rPr>
              <a:t>Приходится поддерживать также и обычный способ, без аппаратной поддержки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2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Техники моделирования теней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b="1" dirty="0">
                    <a:cs typeface="Calibri"/>
                  </a:rPr>
                  <a:t>Карты теней (</a:t>
                </a:r>
                <a:r>
                  <a:rPr lang="en-US" sz="2400" b="1" dirty="0">
                    <a:cs typeface="Calibri"/>
                  </a:rPr>
                  <a:t>shadow maps</a:t>
                </a:r>
                <a:r>
                  <a:rPr lang="ru-RU" sz="2400" b="1" dirty="0">
                    <a:cs typeface="Calibri"/>
                  </a:rPr>
                  <a:t>)</a:t>
                </a:r>
              </a:p>
              <a:p>
                <a:pPr lvl="1"/>
                <a:r>
                  <a:rPr lang="ru-RU" sz="2000" dirty="0" err="1">
                    <a:cs typeface="Calibri"/>
                  </a:rPr>
                  <a:t>Отрисовываем</a:t>
                </a:r>
                <a:r>
                  <a:rPr lang="ru-RU" sz="2000" dirty="0">
                    <a:cs typeface="Calibri"/>
                  </a:rPr>
                  <a:t> сцену в текстуру глубины с точки зрения источника света, затем используем эту текстуру для поиска пересечений луча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По факту позволяет перейти от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𝑂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𝑛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ru-RU" sz="2000" dirty="0">
                    <a:cs typeface="Calibri"/>
                  </a:rPr>
                  <a:t> к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Calibri"/>
                      </a:rPr>
                      <m:t>𝑂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/>
                      </a:rPr>
                      <m:t>(2∗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pPr lvl="1"/>
                <a:r>
                  <a:rPr lang="ru-RU" sz="2000" dirty="0">
                    <a:cs typeface="Calibri"/>
                  </a:rPr>
                  <a:t>Недостатки</a:t>
                </a:r>
              </a:p>
              <a:p>
                <a:pPr lvl="2"/>
                <a:r>
                  <a:rPr lang="ru-RU" dirty="0">
                    <a:cs typeface="Calibri"/>
                  </a:rPr>
                  <a:t>Много артефактов</a:t>
                </a:r>
              </a:p>
              <a:p>
                <a:pPr lvl="2"/>
                <a:r>
                  <a:rPr lang="ru-RU" dirty="0">
                    <a:cs typeface="Calibri"/>
                  </a:rPr>
                  <a:t>Большой расход памяти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Наиболее универсальный и общепринятый подход на сегодня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2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2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Типы источников света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3859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Источник с одним направлением (</a:t>
            </a:r>
            <a:r>
              <a:rPr lang="en-US" sz="2000" b="1" dirty="0">
                <a:cs typeface="Calibri"/>
              </a:rPr>
              <a:t>directional light</a:t>
            </a:r>
            <a:r>
              <a:rPr lang="ru-RU" sz="2000" dirty="0">
                <a:cs typeface="Calibri"/>
              </a:rPr>
              <a:t>), слева. Большой объект на большом удалении – все лучи параллельны</a:t>
            </a:r>
          </a:p>
          <a:p>
            <a:r>
              <a:rPr lang="ru-RU" sz="2000" dirty="0">
                <a:cs typeface="Calibri"/>
              </a:rPr>
              <a:t>Конусообразный источник света (</a:t>
            </a:r>
            <a:r>
              <a:rPr lang="en-US" sz="2000" b="1" dirty="0">
                <a:cs typeface="Calibri"/>
              </a:rPr>
              <a:t>spot light</a:t>
            </a:r>
            <a:r>
              <a:rPr lang="ru-RU" sz="2000" dirty="0">
                <a:cs typeface="Calibri"/>
              </a:rPr>
              <a:t>), справа. Отличается типом проекции в пространство источника света, перспективная вместо ортографической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E9215A-AA8C-49E1-974C-4A1DCBAB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3562260"/>
            <a:ext cx="7621064" cy="2372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CE72EF-AE37-4BD8-9ACC-C87865F41997}"/>
              </a:ext>
            </a:extLst>
          </p:cNvPr>
          <p:cNvSpPr txBox="1"/>
          <p:nvPr/>
        </p:nvSpPr>
        <p:spPr>
          <a:xfrm>
            <a:off x="882050" y="6034216"/>
            <a:ext cx="459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learnopengl.com</a:t>
            </a:r>
          </a:p>
        </p:txBody>
      </p:sp>
    </p:spTree>
    <p:extLst>
      <p:ext uri="{BB962C8B-B14F-4D97-AF65-F5344CB8AC3E}">
        <p14:creationId xmlns:p14="http://schemas.microsoft.com/office/powerpoint/2010/main" val="372495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Типы источников света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3859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Точечный источник света (</a:t>
            </a:r>
            <a:r>
              <a:rPr lang="en-US" sz="2000" b="1" dirty="0">
                <a:cs typeface="Calibri"/>
              </a:rPr>
              <a:t>point light</a:t>
            </a:r>
            <a:r>
              <a:rPr lang="ru-RU" sz="2000" dirty="0">
                <a:cs typeface="Calibri"/>
              </a:rPr>
              <a:t>). Имеет такую же проекцию, как и конусообразный, но не одну, а шесть, так как для теневой карты использует кубическую текстуру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E9215A-AA8C-49E1-974C-4A1DCBAB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3009" y="3562260"/>
            <a:ext cx="4185981" cy="2372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CE72EF-AE37-4BD8-9ACC-C87865F41997}"/>
              </a:ext>
            </a:extLst>
          </p:cNvPr>
          <p:cNvSpPr txBox="1"/>
          <p:nvPr/>
        </p:nvSpPr>
        <p:spPr>
          <a:xfrm>
            <a:off x="882050" y="6034216"/>
            <a:ext cx="459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learnopengl.com</a:t>
            </a:r>
          </a:p>
        </p:txBody>
      </p:sp>
    </p:spTree>
    <p:extLst>
      <p:ext uri="{BB962C8B-B14F-4D97-AF65-F5344CB8AC3E}">
        <p14:creationId xmlns:p14="http://schemas.microsoft.com/office/powerpoint/2010/main" val="35246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</TotalTime>
  <Words>2498</Words>
  <Application>Microsoft Office PowerPoint</Application>
  <PresentationFormat>Широкоэкранный</PresentationFormat>
  <Paragraphs>346</Paragraphs>
  <Slides>51</Slides>
  <Notes>42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Consolas</vt:lpstr>
      <vt:lpstr>office theme</vt:lpstr>
      <vt:lpstr>Глава 8. Тени (простые, PSSM, CSM)</vt:lpstr>
      <vt:lpstr>Суть проблемы</vt:lpstr>
      <vt:lpstr>Суть проблемы</vt:lpstr>
      <vt:lpstr>Техники моделирования теней</vt:lpstr>
      <vt:lpstr>Техники моделирования теней</vt:lpstr>
      <vt:lpstr>Техники моделирования теней</vt:lpstr>
      <vt:lpstr>Техники моделирования теней</vt:lpstr>
      <vt:lpstr>Типы источников света</vt:lpstr>
      <vt:lpstr>Типы источников света</vt:lpstr>
      <vt:lpstr>Directional light, схема</vt:lpstr>
      <vt:lpstr>Directional light, пространство источника света</vt:lpstr>
      <vt:lpstr>Directional light, матрица проекции</vt:lpstr>
      <vt:lpstr>Directional light, построение теневой карты</vt:lpstr>
      <vt:lpstr>Directional light, построение теневой карты</vt:lpstr>
      <vt:lpstr>Directional light, теневая карта (shadow map)</vt:lpstr>
      <vt:lpstr>Directional light, применение теневой карты</vt:lpstr>
      <vt:lpstr>Directional light, применение теневой карты</vt:lpstr>
      <vt:lpstr>Directional light, применяем теневую карту</vt:lpstr>
      <vt:lpstr>Shadow Acne</vt:lpstr>
      <vt:lpstr>Shadow Acne, применяем смещение (bias)</vt:lpstr>
      <vt:lpstr>Directional light, применяем теневую карту + bias</vt:lpstr>
      <vt:lpstr>Shadow Acne, параллельные свету поверхности</vt:lpstr>
      <vt:lpstr>Shadow Acne, peter panning</vt:lpstr>
      <vt:lpstr>Shadow Acne, смещение по величине уклона (slope scale bias)</vt:lpstr>
      <vt:lpstr>Directional light, применяем теневую карту + bias + slope scale bias</vt:lpstr>
      <vt:lpstr>Теневые карты, фильтрация</vt:lpstr>
      <vt:lpstr>Теневые карты, PCF</vt:lpstr>
      <vt:lpstr>Directional light</vt:lpstr>
      <vt:lpstr>Directional light</vt:lpstr>
      <vt:lpstr>Directional light</vt:lpstr>
      <vt:lpstr>Directional light</vt:lpstr>
      <vt:lpstr>Directional light</vt:lpstr>
      <vt:lpstr>Directional light</vt:lpstr>
      <vt:lpstr>PSSM, идея</vt:lpstr>
      <vt:lpstr>PSSM, идея</vt:lpstr>
      <vt:lpstr>PSSM, вычисление проекций для сплитов</vt:lpstr>
      <vt:lpstr>PSSM, вычисление проекций для сплитов</vt:lpstr>
      <vt:lpstr>PSSM, вычисление проекций для сплитов</vt:lpstr>
      <vt:lpstr>PSSM, построение теневых карт</vt:lpstr>
      <vt:lpstr>PSSM, построение теневых карт</vt:lpstr>
      <vt:lpstr>PSSM, шейдер</vt:lpstr>
      <vt:lpstr>PSSM, применение теневых карт</vt:lpstr>
      <vt:lpstr>PSSM, применение теневых карт</vt:lpstr>
      <vt:lpstr>PSSM, проблема</vt:lpstr>
      <vt:lpstr>Cascaded Shadow Maps (CSM)</vt:lpstr>
      <vt:lpstr>CSM, шейдер</vt:lpstr>
      <vt:lpstr>CSM, шейдер</vt:lpstr>
      <vt:lpstr>CSM, применение теневых карт</vt:lpstr>
      <vt:lpstr>Ссылки</vt:lpstr>
      <vt:lpstr>Заключение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>Vasilev Arkadevich Anton</dc:creator>
  <cp:lastModifiedBy>Anton Vasilyev</cp:lastModifiedBy>
  <cp:revision>254</cp:revision>
  <dcterms:created xsi:type="dcterms:W3CDTF">2020-11-03T09:20:39Z</dcterms:created>
  <dcterms:modified xsi:type="dcterms:W3CDTF">2022-04-04T16:50:53Z</dcterms:modified>
</cp:coreProperties>
</file>